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336" r:id="rId2"/>
    <p:sldId id="346" r:id="rId3"/>
    <p:sldId id="337" r:id="rId4"/>
    <p:sldId id="340" r:id="rId5"/>
    <p:sldId id="338" r:id="rId6"/>
    <p:sldId id="339" r:id="rId7"/>
    <p:sldId id="342" r:id="rId8"/>
    <p:sldId id="343" r:id="rId9"/>
    <p:sldId id="347" r:id="rId10"/>
    <p:sldId id="348" r:id="rId11"/>
    <p:sldId id="349" r:id="rId12"/>
    <p:sldId id="350" r:id="rId13"/>
    <p:sldId id="34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鄧光龍" initials="鄧光龍" lastIdx="1" clrIdx="0">
    <p:extLst>
      <p:ext uri="{19B8F6BF-5375-455C-9EA6-DF929625EA0E}">
        <p15:presenceInfo xmlns:p15="http://schemas.microsoft.com/office/powerpoint/2012/main" userId="鄧光龍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5B9BD5"/>
    <a:srgbClr val="008A3E"/>
    <a:srgbClr val="00FF00"/>
    <a:srgbClr val="ED7D31"/>
    <a:srgbClr val="B5CB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40" autoAdjust="0"/>
    <p:restoredTop sz="96144" autoAdjust="0"/>
  </p:normalViewPr>
  <p:slideViewPr>
    <p:cSldViewPr snapToGrid="0">
      <p:cViewPr varScale="1">
        <p:scale>
          <a:sx n="73" d="100"/>
          <a:sy n="73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請按這裡移動投影片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zh-TW" sz="2000" b="0" strike="noStrike" spc="-1">
                <a:latin typeface="Arial"/>
              </a:rPr>
              <a:t>請按這裡編輯備註格式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&lt;頁首&gt;</a:t>
            </a:r>
          </a:p>
        </p:txBody>
      </p:sp>
      <p:sp>
        <p:nvSpPr>
          <p:cNvPr id="84" name="PlaceHolder 4"/>
          <p:cNvSpPr>
            <a:spLocks noGrp="1"/>
          </p:cNvSpPr>
          <p:nvPr>
            <p:ph type="dt" idx="5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85" name="PlaceHolder 5"/>
          <p:cNvSpPr>
            <a:spLocks noGrp="1"/>
          </p:cNvSpPr>
          <p:nvPr>
            <p:ph type="ftr" idx="6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86" name="PlaceHolder 6"/>
          <p:cNvSpPr>
            <a:spLocks noGrp="1"/>
          </p:cNvSpPr>
          <p:nvPr>
            <p:ph type="sldNum" idx="7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78C98B5C-CE2B-44C0-8F0F-47463F182CA1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B33EC7-D770-4470-B266-BEBD01C7444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739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4099636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341572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5143383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117461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30844398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2621399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37856372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23212893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0921411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5135534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6704742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742913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1490079-A29B-4E45-8A24-5EFEACF0154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95E2002-4E30-453B-B746-962425E13497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ED94A81-E138-4034-B2F9-46C2B42EFB0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E34333C-B2B8-410A-B53F-403AF0E3005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5C8B86-A89A-4D80-9CFA-2124583E9E1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2DF664B-A5E0-4848-8790-8313A0F951D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0671FF2-EF4F-4B61-842F-16795DA856B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3ADDBAF-ABE9-4BF3-BD49-882254472E3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C3384D5-EACC-4349-A5BE-E20EB7D164C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7256552-CFB1-4676-B146-B858230CD31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BBBE549-D2FE-420B-8A59-1DB706345CE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AA3979D-BE88-42E7-B5CF-53569B0FF72C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D13849C-81ED-C243-8E42-CA9B253AFB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1746" y="220782"/>
            <a:ext cx="1716071" cy="255585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48794B79-2793-9243-B929-4649890ABF45}"/>
              </a:ext>
            </a:extLst>
          </p:cNvPr>
          <p:cNvCxnSpPr/>
          <p:nvPr userDrawn="1"/>
        </p:nvCxnSpPr>
        <p:spPr>
          <a:xfrm>
            <a:off x="10818674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4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96"/>
            <a:ext cx="12186674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/>
          </p:nvPr>
        </p:nvSpPr>
        <p:spPr>
          <a:xfrm>
            <a:off x="1546338" y="2329951"/>
            <a:ext cx="7413431" cy="1243152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5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2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solidFill>
                  <a:schemeClr val="bg1"/>
                </a:solidFill>
              </a:rPr>
              <a:t>2023 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194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8"/>
          <a:stretch/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solidFill>
                  <a:schemeClr val="bg1"/>
                </a:solidFill>
              </a:rPr>
              <a:t>2023 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389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6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26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ctr">
              <a:lnSpc>
                <a:spcPct val="100000"/>
              </a:lnSpc>
              <a:buNone/>
              <a:defRPr lang="en-US" sz="1400" b="0" strike="noStrike" spc="-1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lnSpc>
                <a:spcPct val="100000"/>
              </a:lnSpc>
              <a:buNone/>
              <a:defRPr lang="en-US" sz="18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>
              <a:lnSpc>
                <a:spcPct val="100000"/>
              </a:lnSpc>
              <a:buNone/>
            </a:pPr>
            <a:fld id="{67873550-755A-42B5-ADD5-E460018B07B3}" type="slidenum">
              <a:rPr lang="en-US" sz="18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en-US" sz="18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請按這裡編輯題名文字格式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3200" b="0" strike="noStrike" spc="-1">
                <a:latin typeface="Arial"/>
              </a:rPr>
              <a:t>請按這裡編輯大綱文字格式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800" b="0" strike="noStrike" spc="-1">
                <a:latin typeface="Arial"/>
              </a:rPr>
              <a:t>第二個大綱層次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400" b="0" strike="noStrike" spc="-1">
                <a:latin typeface="Arial"/>
              </a:rPr>
              <a:t>第三個大綱層次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000" b="0" strike="noStrike" spc="-1">
                <a:latin typeface="Arial"/>
              </a:rPr>
              <a:t>第四個大綱層次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第五個大綱層次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第六個大綱層次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第七個大綱層次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4" r:id="rId13"/>
    <p:sldLayoutId id="214748367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1.mp4"/><Relationship Id="rId7" Type="http://schemas.openxmlformats.org/officeDocument/2006/relationships/image" Target="../media/image11.png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hyperlink" Target="https://drive.google.com/file/d/1c72wuVIQPxhz1r4fnbh8GAw61FJ_vi4k/view?usp=share_link" TargetMode="External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8"/>
          <p:cNvSpPr/>
          <p:nvPr/>
        </p:nvSpPr>
        <p:spPr>
          <a:xfrm>
            <a:off x="1420353" y="4447351"/>
            <a:ext cx="3539573" cy="10142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0" strike="noStrike" spc="-1" dirty="0" smtClean="0">
                <a:solidFill>
                  <a:srgbClr val="FFFFFF"/>
                </a:solidFill>
                <a:latin typeface="+mj-lt"/>
                <a:ea typeface="思源黑体 CN Normal"/>
              </a:rPr>
              <a:t>Prepared by </a:t>
            </a:r>
            <a:r>
              <a:rPr lang="en-US" sz="2000" spc="-1" dirty="0" smtClean="0">
                <a:solidFill>
                  <a:srgbClr val="FFFFFF"/>
                </a:solidFill>
                <a:latin typeface="+mj-lt"/>
                <a:ea typeface="思源黑体 CN Normal"/>
              </a:rPr>
              <a:t>: PE </a:t>
            </a:r>
            <a:r>
              <a:rPr lang="en-US" sz="2000" b="0" strike="noStrike" spc="-1" dirty="0" smtClean="0">
                <a:solidFill>
                  <a:srgbClr val="FFFFFF"/>
                </a:solidFill>
                <a:latin typeface="+mj-lt"/>
                <a:ea typeface="思源黑体 CN Normal"/>
              </a:rPr>
              <a:t>Long</a:t>
            </a:r>
          </a:p>
          <a:p>
            <a:pPr>
              <a:lnSpc>
                <a:spcPct val="150000"/>
              </a:lnSpc>
            </a:pPr>
            <a:r>
              <a:rPr lang="en-US" altLang="zh-TW" sz="2000" dirty="0" smtClean="0">
                <a:solidFill>
                  <a:schemeClr val="bg1"/>
                </a:solidFill>
              </a:rPr>
              <a:t>Date</a:t>
            </a:r>
            <a:r>
              <a:rPr lang="en-US" altLang="zh-TW" sz="2000" smtClean="0">
                <a:solidFill>
                  <a:schemeClr val="bg1"/>
                </a:solidFill>
              </a:rPr>
              <a:t>: 2023/10/06</a:t>
            </a:r>
            <a:endParaRPr lang="zh-TW" altLang="en-US" sz="20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/>
          <p:nvPr/>
        </p:nvSpPr>
        <p:spPr>
          <a:xfrm>
            <a:off x="495300" y="2158749"/>
            <a:ext cx="7105649" cy="10880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altLang="zh-TW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T99X171.00 </a:t>
            </a:r>
            <a:r>
              <a:rPr lang="en-US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UI screen broken </a:t>
            </a:r>
            <a:r>
              <a:rPr lang="en-US" altLang="zh-TW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 Report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384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"/>
          <p:cNvSpPr/>
          <p:nvPr/>
        </p:nvSpPr>
        <p:spPr>
          <a:xfrm>
            <a:off x="950318" y="144340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en-US" altLang="zh-TW" sz="3600" b="1" spc="-1" dirty="0">
                <a:solidFill>
                  <a:srgbClr val="002A4E"/>
                </a:solidFill>
                <a:latin typeface="+mj-lt"/>
                <a:ea typeface="微软雅黑"/>
              </a:rPr>
              <a:t>Establish the Team</a:t>
            </a:r>
          </a:p>
        </p:txBody>
      </p:sp>
      <p:sp>
        <p:nvSpPr>
          <p:cNvPr id="14" name="Rectangle 69">
            <a:extLst>
              <a:ext uri="{FF2B5EF4-FFF2-40B4-BE49-F238E27FC236}">
                <a16:creationId xmlns:a16="http://schemas.microsoft.com/office/drawing/2014/main" id="{5298760D-920E-430E-BBB0-18F2E723E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8751" y="2711736"/>
            <a:ext cx="4989689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PE: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Michael</a:t>
            </a:r>
            <a:r>
              <a:rPr kumimoji="0" lang="en-US" altLang="zh-CN" b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, Long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ME: Cheng Lun,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Hugo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PM: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An Tran</a:t>
            </a:r>
            <a:r>
              <a:rPr kumimoji="0" lang="en-US" altLang="zh-CN" b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, Roisy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PD: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Wen Yong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TW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</a:t>
            </a: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</a:t>
            </a:r>
            <a:r>
              <a:rPr kumimoji="0" lang="en-US" altLang="zh-TW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 K</a:t>
            </a:r>
            <a:r>
              <a:rPr kumimoji="0" lang="en-US" altLang="zh-TW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en</a:t>
            </a:r>
            <a:r>
              <a:rPr kumimoji="0" lang="en-US" altLang="zh-TW" b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, Robert</a:t>
            </a:r>
            <a:r>
              <a:rPr kumimoji="0" lang="en-US" altLang="zh-CN" b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 </a:t>
            </a:r>
            <a:endParaRPr kumimoji="0" lang="en-US" altLang="zh-CN" b="1" dirty="0" smtClean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</a:t>
            </a:r>
            <a:r>
              <a:rPr kumimoji="0" lang="en-US" altLang="zh-CN" b="1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</a:t>
            </a:r>
            <a:r>
              <a:rPr kumimoji="0" lang="en-US" altLang="zh-CN" b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Allan,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Jones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IE: Hai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Ly, Heng Ruan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651BC9-5EEB-416E-BF38-C62C0A6B36E9}"/>
              </a:ext>
            </a:extLst>
          </p:cNvPr>
          <p:cNvSpPr/>
          <p:nvPr/>
        </p:nvSpPr>
        <p:spPr>
          <a:xfrm>
            <a:off x="207267" y="3331752"/>
            <a:ext cx="550898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Foxconn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MFG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Director</a:t>
            </a: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 David Yin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 Manager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 </a:t>
            </a: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CB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Lin, Toney</a:t>
            </a:r>
            <a:endParaRPr lang="en-US" altLang="zh-CN" sz="2400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6" name="Left Brace 15">
            <a:extLst>
              <a:ext uri="{FF2B5EF4-FFF2-40B4-BE49-F238E27FC236}">
                <a16:creationId xmlns:a16="http://schemas.microsoft.com/office/drawing/2014/main" id="{D54F5BC9-FB89-4912-8F53-DC0BBC183738}"/>
              </a:ext>
            </a:extLst>
          </p:cNvPr>
          <p:cNvSpPr/>
          <p:nvPr/>
        </p:nvSpPr>
        <p:spPr>
          <a:xfrm>
            <a:off x="5661572" y="2910267"/>
            <a:ext cx="627222" cy="3388589"/>
          </a:xfrm>
          <a:prstGeom prst="leftBrace">
            <a:avLst>
              <a:gd name="adj1" fmla="val 78174"/>
              <a:gd name="adj2" fmla="val 4538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en-US" sz="16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7" name="流程圖: 換頁接點 9">
            <a:extLst>
              <a:ext uri="{FF2B5EF4-FFF2-40B4-BE49-F238E27FC236}">
                <a16:creationId xmlns:a16="http://schemas.microsoft.com/office/drawing/2014/main" id="{B6877EFC-1BAA-4D81-B06F-47BD29833480}"/>
              </a:ext>
            </a:extLst>
          </p:cNvPr>
          <p:cNvSpPr/>
          <p:nvPr/>
        </p:nvSpPr>
        <p:spPr>
          <a:xfrm>
            <a:off x="609045" y="1106478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Leader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流程圖: 換頁接點 9">
            <a:extLst>
              <a:ext uri="{FF2B5EF4-FFF2-40B4-BE49-F238E27FC236}">
                <a16:creationId xmlns:a16="http://schemas.microsoft.com/office/drawing/2014/main" id="{687DF2FC-EFA5-4CA9-A8A6-BE89E2AFD68D}"/>
              </a:ext>
            </a:extLst>
          </p:cNvPr>
          <p:cNvSpPr/>
          <p:nvPr/>
        </p:nvSpPr>
        <p:spPr>
          <a:xfrm>
            <a:off x="6288794" y="1106478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86860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#1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5273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397728"/>
              </p:ext>
            </p:extLst>
          </p:nvPr>
        </p:nvGraphicFramePr>
        <p:xfrm>
          <a:off x="531797" y="833767"/>
          <a:ext cx="11130012" cy="4119518"/>
        </p:xfrm>
        <a:graphic>
          <a:graphicData uri="http://schemas.openxmlformats.org/drawingml/2006/table">
            <a:tbl>
              <a:tblPr/>
              <a:tblGrid>
                <a:gridCol w="1587687">
                  <a:extLst>
                    <a:ext uri="{9D8B030D-6E8A-4147-A177-3AD203B41FA5}">
                      <a16:colId xmlns:a16="http://schemas.microsoft.com/office/drawing/2014/main" val="3123104050"/>
                    </a:ext>
                  </a:extLst>
                </a:gridCol>
                <a:gridCol w="9542325">
                  <a:extLst>
                    <a:ext uri="{9D8B030D-6E8A-4147-A177-3AD203B41FA5}">
                      <a16:colId xmlns:a16="http://schemas.microsoft.com/office/drawing/2014/main" val="3897910792"/>
                    </a:ext>
                  </a:extLst>
                </a:gridCol>
              </a:tblGrid>
              <a:tr h="518110">
                <a:tc gridSpan="2"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Description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( 5W2H)</a:t>
                      </a:r>
                      <a:endParaRPr kumimoji="0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6092"/>
                  </a:ext>
                </a:extLst>
              </a:tr>
              <a:tr h="42391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2023/07/27</a:t>
                      </a:r>
                      <a:endParaRPr kumimoji="0" lang="en-US" altLang="zh-CN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13335"/>
                  </a:ext>
                </a:extLst>
              </a:tr>
              <a:tr h="404145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ALT customer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878102"/>
                  </a:ext>
                </a:extLst>
              </a:tr>
              <a:tr h="446233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SK networks warehouse, Anseong, Korea.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22953"/>
                  </a:ext>
                </a:extLst>
              </a:tr>
              <a:tr h="65263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ALT customer feedback that they found </a:t>
                      </a: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out 1/1000pcs has UI screen is unstable (broken).</a:t>
                      </a:r>
                      <a:endParaRPr kumimoji="0" 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  <a:p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Defect rate</a:t>
                      </a: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: 1/1000 = 1000 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DPPM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607069"/>
                  </a:ext>
                </a:extLst>
              </a:tr>
              <a:tr h="554891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1600" b="0" i="0" u="none" strike="noStrike" kern="1200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Follow </a:t>
                      </a:r>
                      <a:r>
                        <a:rPr kumimoji="0" lang="en-US" altLang="zh-TW" sz="16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SoC</a:t>
                      </a: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material (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P/N: 002.02753.005. DC: 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2309, 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Vendor: AMLOGIC)</a:t>
                      </a:r>
                      <a:endParaRPr kumimoji="0" lang="en-US" altLang="zh-TW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65016"/>
                  </a:ext>
                </a:extLst>
              </a:tr>
              <a:tr h="65263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UI screen is unstable (broken).</a:t>
                      </a:r>
                      <a:endParaRPr kumimoji="0" 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819145"/>
                  </a:ext>
                </a:extLst>
              </a:tr>
              <a:tr h="4317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many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Total 1pcs (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Defect rate</a:t>
                      </a: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: 1/1000 = 1000 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DPPM</a:t>
                      </a: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) as below table.</a:t>
                      </a:r>
                      <a:endParaRPr kumimoji="0" lang="en-US" altLang="zh-TW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91503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5182481"/>
              </p:ext>
            </p:extLst>
          </p:nvPr>
        </p:nvGraphicFramePr>
        <p:xfrm>
          <a:off x="531797" y="5327038"/>
          <a:ext cx="11130012" cy="898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623">
                  <a:extLst>
                    <a:ext uri="{9D8B030D-6E8A-4147-A177-3AD203B41FA5}">
                      <a16:colId xmlns:a16="http://schemas.microsoft.com/office/drawing/2014/main" val="3659056357"/>
                    </a:ext>
                  </a:extLst>
                </a:gridCol>
                <a:gridCol w="3857198">
                  <a:extLst>
                    <a:ext uri="{9D8B030D-6E8A-4147-A177-3AD203B41FA5}">
                      <a16:colId xmlns:a16="http://schemas.microsoft.com/office/drawing/2014/main" val="2316323134"/>
                    </a:ext>
                  </a:extLst>
                </a:gridCol>
                <a:gridCol w="2761833">
                  <a:extLst>
                    <a:ext uri="{9D8B030D-6E8A-4147-A177-3AD203B41FA5}">
                      <a16:colId xmlns:a16="http://schemas.microsoft.com/office/drawing/2014/main" val="3136455486"/>
                    </a:ext>
                  </a:extLst>
                </a:gridCol>
                <a:gridCol w="1962179">
                  <a:extLst>
                    <a:ext uri="{9D8B030D-6E8A-4147-A177-3AD203B41FA5}">
                      <a16:colId xmlns:a16="http://schemas.microsoft.com/office/drawing/2014/main" val="1422448962"/>
                    </a:ext>
                  </a:extLst>
                </a:gridCol>
                <a:gridCol w="1962179">
                  <a:extLst>
                    <a:ext uri="{9D8B030D-6E8A-4147-A177-3AD203B41FA5}">
                      <a16:colId xmlns:a16="http://schemas.microsoft.com/office/drawing/2014/main" val="2802278276"/>
                    </a:ext>
                  </a:extLst>
                </a:gridCol>
              </a:tblGrid>
              <a:tr h="44928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 Issue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S/N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 rate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594621"/>
                  </a:ext>
                </a:extLst>
              </a:tr>
              <a:tr h="44928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UI screen is unstable (broken)</a:t>
                      </a:r>
                      <a:endParaRPr kumimoji="0" lang="en-US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mtClean="0"/>
                        <a:t>2149688001202301117565</a:t>
                      </a:r>
                      <a:endParaRPr lang="en-US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BCF4D4F8BF3B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1000 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DPPM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7653929"/>
                  </a:ext>
                </a:extLst>
              </a:tr>
            </a:tbl>
          </a:graphicData>
        </a:graphic>
      </p:graphicFrame>
      <p:sp>
        <p:nvSpPr>
          <p:cNvPr id="4" name="標題 1"/>
          <p:cNvSpPr/>
          <p:nvPr/>
        </p:nvSpPr>
        <p:spPr>
          <a:xfrm>
            <a:off x="999087" y="170404"/>
            <a:ext cx="629764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ea typeface="微软雅黑"/>
              </a:rPr>
              <a:t>Problems </a:t>
            </a:r>
            <a:r>
              <a:rPr lang="en-US" sz="3600" b="1" spc="-1" dirty="0" smtClean="0">
                <a:solidFill>
                  <a:srgbClr val="002A4E"/>
                </a:solidFill>
                <a:ea typeface="微软雅黑"/>
              </a:rPr>
              <a:t>description -1</a:t>
            </a:r>
            <a:endParaRPr lang="en-US" sz="3600" b="1" spc="-1" dirty="0">
              <a:solidFill>
                <a:srgbClr val="002A4E"/>
              </a:solidFill>
              <a:ea typeface="微软雅黑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86860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#2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0584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/>
          <p:nvPr/>
        </p:nvSpPr>
        <p:spPr>
          <a:xfrm>
            <a:off x="999088" y="156411"/>
            <a:ext cx="667633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ea typeface="微软雅黑"/>
              </a:rPr>
              <a:t>Problems </a:t>
            </a:r>
            <a:r>
              <a:rPr lang="en-US" sz="3600" b="1" spc="-1" dirty="0" smtClean="0">
                <a:solidFill>
                  <a:srgbClr val="002A4E"/>
                </a:solidFill>
                <a:ea typeface="微软雅黑"/>
              </a:rPr>
              <a:t>description -2</a:t>
            </a:r>
            <a:endParaRPr lang="en-US" sz="3600" b="1" spc="-1" dirty="0">
              <a:solidFill>
                <a:srgbClr val="002A4E"/>
              </a:solidFill>
              <a:ea typeface="微软雅黑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0400" y="4949244"/>
            <a:ext cx="579234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UI screen is unstable (broken).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4307" y="5810235"/>
            <a:ext cx="98695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smtClean="0">
                <a:solidFill>
                  <a:srgbClr val="0000FF"/>
                </a:solidFill>
              </a:rPr>
              <a:t>Summary:</a:t>
            </a:r>
          </a:p>
          <a:p>
            <a:r>
              <a:rPr lang="en-US" sz="1600" smtClean="0"/>
              <a:t>- </a:t>
            </a:r>
            <a:r>
              <a:rPr lang="en-US" sz="1600"/>
              <a:t>UI screen is unstable (broken</a:t>
            </a:r>
            <a:r>
              <a:rPr lang="en-US" sz="1600" smtClean="0"/>
              <a:t>). </a:t>
            </a:r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8785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#3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805815" y="1331843"/>
            <a:ext cx="4789169" cy="2993487"/>
            <a:chOff x="3129535" y="1217265"/>
            <a:chExt cx="5934075" cy="348615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29535" y="1217265"/>
              <a:ext cx="5934075" cy="3486150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3538728" y="1217265"/>
              <a:ext cx="2286000" cy="71211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out ng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394" end="35339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96573" y="1331843"/>
            <a:ext cx="4794934" cy="298610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897112" y="6231448"/>
            <a:ext cx="3095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Note: Please watching video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42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2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/>
          <p:nvPr/>
        </p:nvSpPr>
        <p:spPr>
          <a:xfrm>
            <a:off x="999088" y="158307"/>
            <a:ext cx="403473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en-US" sz="3600" b="1" spc="-1" smtClean="0">
                <a:solidFill>
                  <a:srgbClr val="002A4E"/>
                </a:solidFill>
                <a:ea typeface="微软雅黑"/>
              </a:rPr>
              <a:t>Data checking</a:t>
            </a:r>
            <a:endParaRPr lang="en-US" altLang="zh-TW" sz="3600" b="1" spc="-1" dirty="0">
              <a:solidFill>
                <a:srgbClr val="002A4E"/>
              </a:solidFill>
              <a:ea typeface="微软雅黑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2189" y="828899"/>
            <a:ext cx="1085951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160"/>
              </a:lnSpc>
              <a:spcBef>
                <a:spcPts val="1200"/>
              </a:spcBef>
            </a:pP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Recheck production data record.</a:t>
            </a:r>
          </a:p>
          <a:p>
            <a:pPr lvl="0">
              <a:lnSpc>
                <a:spcPts val="2160"/>
              </a:lnSpc>
              <a:spcBef>
                <a:spcPts val="1200"/>
              </a:spcBef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160"/>
              </a:lnSpc>
              <a:spcBef>
                <a:spcPts val="1200"/>
              </a:spcBef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160"/>
              </a:lnSpc>
              <a:spcBef>
                <a:spcPts val="1200"/>
              </a:spcBef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160"/>
              </a:lnSpc>
              <a:spcBef>
                <a:spcPts val="1200"/>
              </a:spcBef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160"/>
              </a:lnSpc>
              <a:spcBef>
                <a:spcPts val="1200"/>
              </a:spcBef>
            </a:pP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Recheck test log</a:t>
            </a:r>
            <a:endParaRPr lang="en-US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09453" y="2620503"/>
            <a:ext cx="163285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Dot level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966557" y="2620503"/>
            <a:ext cx="163285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 level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306514"/>
              </p:ext>
            </p:extLst>
          </p:nvPr>
        </p:nvGraphicFramePr>
        <p:xfrm>
          <a:off x="2583944" y="3562377"/>
          <a:ext cx="6096000" cy="2164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98006">
                  <a:extLst>
                    <a:ext uri="{9D8B030D-6E8A-4147-A177-3AD203B41FA5}">
                      <a16:colId xmlns:a16="http://schemas.microsoft.com/office/drawing/2014/main" val="1947974560"/>
                    </a:ext>
                  </a:extLst>
                </a:gridCol>
                <a:gridCol w="2429691">
                  <a:extLst>
                    <a:ext uri="{9D8B030D-6E8A-4147-A177-3AD203B41FA5}">
                      <a16:colId xmlns:a16="http://schemas.microsoft.com/office/drawing/2014/main" val="1753223029"/>
                    </a:ext>
                  </a:extLst>
                </a:gridCol>
                <a:gridCol w="2568303">
                  <a:extLst>
                    <a:ext uri="{9D8B030D-6E8A-4147-A177-3AD203B41FA5}">
                      <a16:colId xmlns:a16="http://schemas.microsoft.com/office/drawing/2014/main" val="1188088041"/>
                    </a:ext>
                  </a:extLst>
                </a:gridCol>
              </a:tblGrid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Station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 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7271846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UK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kern="12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825004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 (</a:t>
                      </a:r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HDMI)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762633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FT1(test</a:t>
                      </a:r>
                      <a:r>
                        <a:rPr lang="en-US" sz="1400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HDMI</a:t>
                      </a:r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769672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268443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407221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RC2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82650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02189" y="6019518"/>
            <a:ext cx="98695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</a:rPr>
              <a:t>Summary:</a:t>
            </a:r>
          </a:p>
          <a:p>
            <a:r>
              <a:rPr lang="en-US" sz="1600" dirty="0" smtClean="0"/>
              <a:t>- Recheck production data record and test log </a:t>
            </a:r>
            <a:r>
              <a:rPr lang="en-US" sz="1600" dirty="0" smtClean="0">
                <a:sym typeface="Wingdings" panose="05000000000000000000" pitchFamily="2" charset="2"/>
              </a:rPr>
              <a:t> Did not find out any abnormal</a:t>
            </a:r>
            <a:r>
              <a:rPr lang="en-US" sz="1600" dirty="0" smtClean="0"/>
              <a:t>. 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104078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248" y="1211093"/>
            <a:ext cx="5360411" cy="136875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5348" y="1211093"/>
            <a:ext cx="5360411" cy="135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23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282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#5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4990" y="433894"/>
            <a:ext cx="1128683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1. Retest 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NG sample at 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OBA station</a:t>
            </a:r>
            <a:r>
              <a:rPr lang="en-US" sz="1600" b="1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</a:t>
            </a:r>
            <a:endParaRPr lang="en-US" sz="1600" b="1" dirty="0" smtClean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標題 1"/>
          <p:cNvSpPr/>
          <p:nvPr/>
        </p:nvSpPr>
        <p:spPr>
          <a:xfrm>
            <a:off x="949829" y="168461"/>
            <a:ext cx="8097189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OBA + FATP verify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4691" y="5626651"/>
            <a:ext cx="12067309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: </a:t>
            </a:r>
            <a:r>
              <a:rPr lang="en-US" sz="1600">
                <a:latin typeface="+mj-lt"/>
                <a:cs typeface="Arial" panose="020B0604020202020204" pitchFamily="34" charset="0"/>
              </a:rPr>
              <a:t>The fail symptom same as customer feedback</a:t>
            </a:r>
            <a:r>
              <a:rPr lang="en-US" sz="1600" smtClean="0">
                <a:latin typeface="+mj-lt"/>
                <a:cs typeface="Arial" panose="020B0604020202020204" pitchFamily="34" charset="0"/>
              </a:rPr>
              <a:t>.</a:t>
            </a:r>
          </a:p>
          <a:p>
            <a:pPr lvl="0" defTabSz="912813"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cs typeface="Arial" panose="020B0604020202020204" pitchFamily="34" charset="0"/>
              </a:rPr>
              <a:t>- Retest NG sample at FT, FT1 station </a:t>
            </a:r>
            <a:r>
              <a:rPr lang="en-US" sz="1600">
                <a:cs typeface="Arial" panose="020B0604020202020204" pitchFamily="34" charset="0"/>
                <a:sym typeface="Wingdings" panose="05000000000000000000" pitchFamily="2" charset="2"/>
              </a:rPr>
              <a:t> Pass normally. </a:t>
            </a:r>
            <a:r>
              <a:rPr lang="en-US" sz="1600">
                <a:cs typeface="Arial" panose="020B0604020202020204" pitchFamily="34" charset="0"/>
              </a:rPr>
              <a:t> </a:t>
            </a:r>
          </a:p>
          <a:p>
            <a:pPr lvl="0" defTabSz="912813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FF0000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 FATP station can’t cover this issue </a:t>
            </a:r>
            <a:endParaRPr lang="en-US" sz="1600" b="1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6" name="TextBox 5">
            <a:hlinkClick r:id="rId6" tooltip="https://drive.google.com/file/d/1c72wuVIQPxhz1r4fnbh8GAw61FJ_vi4k/view?usp=share_link"/>
          </p:cNvPr>
          <p:cNvSpPr txBox="1"/>
          <p:nvPr/>
        </p:nvSpPr>
        <p:spPr>
          <a:xfrm>
            <a:off x="3370511" y="3231110"/>
            <a:ext cx="386848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UI screen is unstable (broken).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4990" y="3460248"/>
            <a:ext cx="11286836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2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1600" b="1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Upgrade again factory 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FW and test 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NG sample at FT, 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FT1 station, 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the result as below: 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984974"/>
              </p:ext>
            </p:extLst>
          </p:nvPr>
        </p:nvGraphicFramePr>
        <p:xfrm>
          <a:off x="6521579" y="4114147"/>
          <a:ext cx="4173472" cy="13620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3023">
                  <a:extLst>
                    <a:ext uri="{9D8B030D-6E8A-4147-A177-3AD203B41FA5}">
                      <a16:colId xmlns:a16="http://schemas.microsoft.com/office/drawing/2014/main" val="3604963379"/>
                    </a:ext>
                  </a:extLst>
                </a:gridCol>
                <a:gridCol w="1619250">
                  <a:extLst>
                    <a:ext uri="{9D8B030D-6E8A-4147-A177-3AD203B41FA5}">
                      <a16:colId xmlns:a16="http://schemas.microsoft.com/office/drawing/2014/main" val="1111849871"/>
                    </a:ext>
                  </a:extLst>
                </a:gridCol>
                <a:gridCol w="1981199">
                  <a:extLst>
                    <a:ext uri="{9D8B030D-6E8A-4147-A177-3AD203B41FA5}">
                      <a16:colId xmlns:a16="http://schemas.microsoft.com/office/drawing/2014/main" val="1681172019"/>
                    </a:ext>
                  </a:extLst>
                </a:gridCol>
              </a:tblGrid>
              <a:tr h="33631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No.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Station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Result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79810"/>
                  </a:ext>
                </a:extLst>
              </a:tr>
              <a:tr h="5128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FT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B050"/>
                          </a:solidFill>
                        </a:rPr>
                        <a:t>Pass</a:t>
                      </a:r>
                      <a:endParaRPr lang="en-US" sz="1600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871990"/>
                  </a:ext>
                </a:extLst>
              </a:tr>
              <a:tr h="51288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FT1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B050"/>
                          </a:solidFill>
                        </a:rPr>
                        <a:t>Pass</a:t>
                      </a:r>
                      <a:endParaRPr lang="en-US" sz="1600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2301749"/>
                  </a:ext>
                </a:extLst>
              </a:tr>
            </a:tbl>
          </a:graphicData>
        </a:graphic>
      </p:graphicFrame>
      <p:pic>
        <p:nvPicPr>
          <p:cNvPr id="8" name="1692869151628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358" end="6763.6666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91265" y="940160"/>
            <a:ext cx="4026980" cy="2263518"/>
          </a:xfrm>
          <a:prstGeom prst="rect">
            <a:avLst/>
          </a:prstGeom>
        </p:spPr>
      </p:pic>
      <p:sp>
        <p:nvSpPr>
          <p:cNvPr id="12" name="Flowchart: Alternate Process 11"/>
          <p:cNvSpPr/>
          <p:nvPr/>
        </p:nvSpPr>
        <p:spPr>
          <a:xfrm>
            <a:off x="3602736" y="3984745"/>
            <a:ext cx="1170432" cy="1558330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rgbClr val="FF0000"/>
                </a:solidFill>
              </a:rPr>
              <a:t>Screen broken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13" name="Flowchart: Alternate Process 12"/>
          <p:cNvSpPr/>
          <p:nvPr/>
        </p:nvSpPr>
        <p:spPr>
          <a:xfrm>
            <a:off x="4142232" y="1097280"/>
            <a:ext cx="1197864" cy="448056"/>
          </a:xfrm>
          <a:prstGeom prst="flowChartAlternateProcess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8897112" y="6231448"/>
            <a:ext cx="3095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Note: Please watching video</a:t>
            </a:r>
            <a:endParaRPr lang="en-US"/>
          </a:p>
        </p:txBody>
      </p:sp>
      <p:pic>
        <p:nvPicPr>
          <p:cNvPr id="7" name="out ng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3">
                  <p14:trim st="19035" end="3407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0553" y="3993107"/>
            <a:ext cx="2639887" cy="155833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6" name="Rectangle 15"/>
          <p:cNvSpPr/>
          <p:nvPr/>
        </p:nvSpPr>
        <p:spPr>
          <a:xfrm>
            <a:off x="898841" y="4021190"/>
            <a:ext cx="436183" cy="55146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6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745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74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182" y="658211"/>
            <a:ext cx="1218244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1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Check Visual inspection and take X-ray NG sample, result as below: </a:t>
            </a:r>
          </a:p>
        </p:txBody>
      </p:sp>
      <p:sp>
        <p:nvSpPr>
          <p:cNvPr id="3" name="標題 1"/>
          <p:cNvSpPr/>
          <p:nvPr/>
        </p:nvSpPr>
        <p:spPr>
          <a:xfrm>
            <a:off x="949829" y="164883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Board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Level -1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2140" y="5547607"/>
            <a:ext cx="1128683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</a:p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+mj-lt"/>
                <a:cs typeface="Arial" panose="020B0604020202020204" pitchFamily="34" charset="0"/>
              </a:rPr>
              <a:t>-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Check visual inspection and take X-ray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Result: No abnormality</a:t>
            </a:r>
            <a:endParaRPr lang="en-US" sz="1600" dirty="0" smtClean="0"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986228"/>
              </p:ext>
            </p:extLst>
          </p:nvPr>
        </p:nvGraphicFramePr>
        <p:xfrm>
          <a:off x="949830" y="1257136"/>
          <a:ext cx="10271848" cy="22901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67962">
                  <a:extLst>
                    <a:ext uri="{9D8B030D-6E8A-4147-A177-3AD203B41FA5}">
                      <a16:colId xmlns:a16="http://schemas.microsoft.com/office/drawing/2014/main" val="3689969422"/>
                    </a:ext>
                  </a:extLst>
                </a:gridCol>
                <a:gridCol w="2567962">
                  <a:extLst>
                    <a:ext uri="{9D8B030D-6E8A-4147-A177-3AD203B41FA5}">
                      <a16:colId xmlns:a16="http://schemas.microsoft.com/office/drawing/2014/main" val="1111849871"/>
                    </a:ext>
                  </a:extLst>
                </a:gridCol>
                <a:gridCol w="2567962">
                  <a:extLst>
                    <a:ext uri="{9D8B030D-6E8A-4147-A177-3AD203B41FA5}">
                      <a16:colId xmlns:a16="http://schemas.microsoft.com/office/drawing/2014/main" val="2527914501"/>
                    </a:ext>
                  </a:extLst>
                </a:gridCol>
                <a:gridCol w="2567962">
                  <a:extLst>
                    <a:ext uri="{9D8B030D-6E8A-4147-A177-3AD203B41FA5}">
                      <a16:colId xmlns:a16="http://schemas.microsoft.com/office/drawing/2014/main" val="4135129914"/>
                    </a:ext>
                  </a:extLst>
                </a:gridCol>
              </a:tblGrid>
              <a:tr h="52852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Item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Top side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Bot</a:t>
                      </a:r>
                      <a:r>
                        <a:rPr lang="en-US" sz="1600" b="1" baseline="0" dirty="0" smtClean="0"/>
                        <a:t>tom side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Result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79810"/>
                  </a:ext>
                </a:extLst>
              </a:tr>
              <a:tr h="176162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Visual inspection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 abnormality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871990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030964"/>
              </p:ext>
            </p:extLst>
          </p:nvPr>
        </p:nvGraphicFramePr>
        <p:xfrm>
          <a:off x="949828" y="3682914"/>
          <a:ext cx="10271850" cy="15581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1975">
                  <a:extLst>
                    <a:ext uri="{9D8B030D-6E8A-4147-A177-3AD203B41FA5}">
                      <a16:colId xmlns:a16="http://schemas.microsoft.com/office/drawing/2014/main" val="3689969422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1111849871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2527914501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3229317847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51050792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4135129914"/>
                    </a:ext>
                  </a:extLst>
                </a:gridCol>
              </a:tblGrid>
              <a:tr h="35958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Item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SoC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eMMC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HDMI Connector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Filter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Result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79810"/>
                  </a:ext>
                </a:extLst>
              </a:tr>
              <a:tr h="119853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X-ray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 abnormality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87199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120841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#6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441904" y="3946357"/>
            <a:ext cx="933451" cy="13846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272463" y="3841477"/>
            <a:ext cx="762000" cy="16097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6537" y="1980073"/>
            <a:ext cx="1509713" cy="148914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2982" y="4171953"/>
            <a:ext cx="1039249" cy="96528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6919" y="4171952"/>
            <a:ext cx="1177581" cy="96528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3953062" y="1969789"/>
            <a:ext cx="1489145" cy="1509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921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732" y="817172"/>
            <a:ext cx="1202039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2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Measure impedance /VF on board HDMI connector of NG sample and compare with OK sample, result as table below:</a:t>
            </a:r>
          </a:p>
        </p:txBody>
      </p:sp>
      <p:sp>
        <p:nvSpPr>
          <p:cNvPr id="3" name="標題 1"/>
          <p:cNvSpPr/>
          <p:nvPr/>
        </p:nvSpPr>
        <p:spPr>
          <a:xfrm>
            <a:off x="949829" y="163379"/>
            <a:ext cx="962580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Boar</a:t>
            </a:r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Level -2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1604" y="6079867"/>
            <a:ext cx="11286836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Did not find out abnormal with impedance of NG sample </a:t>
            </a:r>
          </a:p>
        </p:txBody>
      </p:sp>
      <p:graphicFrame>
        <p:nvGraphicFramePr>
          <p:cNvPr id="5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0759034"/>
              </p:ext>
            </p:extLst>
          </p:nvPr>
        </p:nvGraphicFramePr>
        <p:xfrm>
          <a:off x="662885" y="1387375"/>
          <a:ext cx="10956091" cy="4515401"/>
        </p:xfrm>
        <a:graphic>
          <a:graphicData uri="http://schemas.openxmlformats.org/drawingml/2006/table">
            <a:tbl>
              <a:tblPr/>
              <a:tblGrid>
                <a:gridCol w="769337">
                  <a:extLst>
                    <a:ext uri="{9D8B030D-6E8A-4147-A177-3AD203B41FA5}">
                      <a16:colId xmlns:a16="http://schemas.microsoft.com/office/drawing/2014/main" val="1974898735"/>
                    </a:ext>
                  </a:extLst>
                </a:gridCol>
                <a:gridCol w="1194405">
                  <a:extLst>
                    <a:ext uri="{9D8B030D-6E8A-4147-A177-3AD203B41FA5}">
                      <a16:colId xmlns:a16="http://schemas.microsoft.com/office/drawing/2014/main" val="3620211268"/>
                    </a:ext>
                  </a:extLst>
                </a:gridCol>
                <a:gridCol w="4199197">
                  <a:extLst>
                    <a:ext uri="{9D8B030D-6E8A-4147-A177-3AD203B41FA5}">
                      <a16:colId xmlns:a16="http://schemas.microsoft.com/office/drawing/2014/main" val="2415293620"/>
                    </a:ext>
                  </a:extLst>
                </a:gridCol>
                <a:gridCol w="1290073">
                  <a:extLst>
                    <a:ext uri="{9D8B030D-6E8A-4147-A177-3AD203B41FA5}">
                      <a16:colId xmlns:a16="http://schemas.microsoft.com/office/drawing/2014/main" val="1211255941"/>
                    </a:ext>
                  </a:extLst>
                </a:gridCol>
                <a:gridCol w="1167693">
                  <a:extLst>
                    <a:ext uri="{9D8B030D-6E8A-4147-A177-3AD203B41FA5}">
                      <a16:colId xmlns:a16="http://schemas.microsoft.com/office/drawing/2014/main" val="1858841136"/>
                    </a:ext>
                  </a:extLst>
                </a:gridCol>
                <a:gridCol w="1167693">
                  <a:extLst>
                    <a:ext uri="{9D8B030D-6E8A-4147-A177-3AD203B41FA5}">
                      <a16:colId xmlns:a16="http://schemas.microsoft.com/office/drawing/2014/main" val="1135273832"/>
                    </a:ext>
                  </a:extLst>
                </a:gridCol>
                <a:gridCol w="1167693">
                  <a:extLst>
                    <a:ext uri="{9D8B030D-6E8A-4147-A177-3AD203B41FA5}">
                      <a16:colId xmlns:a16="http://schemas.microsoft.com/office/drawing/2014/main" val="444302772"/>
                    </a:ext>
                  </a:extLst>
                </a:gridCol>
              </a:tblGrid>
              <a:tr h="248974"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Impedance/VF measurement on board HDMI Connector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662720"/>
                  </a:ext>
                </a:extLst>
              </a:tr>
              <a:tr h="21512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Pin No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Pin Name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Description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NG</a:t>
                      </a:r>
                      <a:r>
                        <a:rPr lang="en-US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sample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OK sample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629267"/>
                  </a:ext>
                </a:extLst>
              </a:tr>
              <a:tr h="215122"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Impedance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(</a:t>
                      </a:r>
                      <a:r>
                        <a:rPr lang="el-GR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Ω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Impedance</a:t>
                      </a:r>
                      <a:r>
                        <a:rPr lang="en-US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(</a:t>
                      </a:r>
                      <a:r>
                        <a:rPr lang="el-GR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Ω</a:t>
                      </a:r>
                      <a:r>
                        <a:rPr lang="en-US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868112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TX2+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data2 negative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3.21M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0.683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2701585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TX2_shield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2967136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TX2-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data2 positive output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3.226M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5668692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TX1+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data1 positive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3.224M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9597669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TX1_shield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941663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TX1-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data1 negative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3.221M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366902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TX0+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data0 positive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3.220M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6815540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TX0_shield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1264190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TX0-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data0 negative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3.221M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6465855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TXC+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clock positive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3.215M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9725885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TXC_shield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2715074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TXC-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clock negative output 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3.21M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9471186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13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CEC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3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2.4M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2.2M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9200303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14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NC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Not Connect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9548432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15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SCL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1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1.2M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0.61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1670072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16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SDA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0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1.11M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0.61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1.01M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9085149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1046172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18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5V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HDMI_PW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1.12M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0.50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1.2M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8972116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19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HPD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2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110K</a:t>
                      </a:r>
                      <a:endParaRPr lang="en-US" sz="1200" b="0" i="0" u="none" strike="noStrike" kern="120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110K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389513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102711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#7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9335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2139" y="727433"/>
            <a:ext cx="11286836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3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Change component of 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HDMI </a:t>
            </a:r>
            <a:r>
              <a:rPr lang="en-US" sz="1600" b="1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block and 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retest </a:t>
            </a:r>
            <a:r>
              <a:rPr lang="en-US" sz="1600" b="1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screen TV. :</a:t>
            </a:r>
            <a:endParaRPr lang="en-US" sz="1600" b="1" dirty="0" smtClean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cs typeface="Arial" panose="020B0604020202020204" pitchFamily="34" charset="0"/>
              </a:rPr>
              <a:t>- Change </a:t>
            </a:r>
            <a:r>
              <a:rPr lang="en-US" sz="1600">
                <a:cs typeface="Arial" panose="020B0604020202020204" pitchFamily="34" charset="0"/>
              </a:rPr>
              <a:t>new </a:t>
            </a:r>
            <a:r>
              <a:rPr lang="en-US" sz="1600" smtClean="0">
                <a:cs typeface="Arial" panose="020B0604020202020204" pitchFamily="34" charset="0"/>
              </a:rPr>
              <a:t>SoC</a:t>
            </a:r>
          </a:p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1600">
                <a:cs typeface="Arial" panose="020B0604020202020204" pitchFamily="34" charset="0"/>
                <a:sym typeface="Wingdings" panose="05000000000000000000" pitchFamily="2" charset="2"/>
              </a:rPr>
              <a:t>Result: </a:t>
            </a:r>
            <a:r>
              <a:rPr lang="en-US" sz="1600" smtClean="0">
                <a:solidFill>
                  <a:srgbClr val="008A3E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Pass </a:t>
            </a:r>
            <a:r>
              <a:rPr lang="en-US" sz="1600" smtClean="0">
                <a:cs typeface="Arial" panose="020B0604020202020204" pitchFamily="34" charset="0"/>
                <a:sym typeface="Wingdings" panose="05000000000000000000" pitchFamily="2" charset="2"/>
              </a:rPr>
              <a:t>5/5 times</a:t>
            </a:r>
            <a:r>
              <a:rPr lang="en-US" sz="1600" smtClean="0">
                <a:solidFill>
                  <a:srgbClr val="008A3E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. </a:t>
            </a:r>
            <a:r>
              <a:rPr lang="en-US" sz="1600" smtClean="0">
                <a:cs typeface="Arial" panose="020B0604020202020204" pitchFamily="34" charset="0"/>
                <a:sym typeface="Wingdings" panose="05000000000000000000" pitchFamily="2" charset="2"/>
              </a:rPr>
              <a:t>This issue follow SoC component.</a:t>
            </a:r>
            <a:endParaRPr lang="en-US" sz="1600">
              <a:cs typeface="Arial" panose="020B0604020202020204" pitchFamily="34" charset="0"/>
            </a:endParaRPr>
          </a:p>
        </p:txBody>
      </p:sp>
      <p:sp>
        <p:nvSpPr>
          <p:cNvPr id="3" name="標題 1"/>
          <p:cNvSpPr/>
          <p:nvPr/>
        </p:nvSpPr>
        <p:spPr>
          <a:xfrm>
            <a:off x="949828" y="147339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lvl="0">
              <a:defRPr/>
            </a:pPr>
            <a:r>
              <a:rPr lang="en-US" sz="36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 L</a:t>
            </a:r>
            <a:r>
              <a:rPr lang="en-US" sz="36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evel - 3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178" y="5571595"/>
            <a:ext cx="1160475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</a:t>
            </a:r>
          </a:p>
          <a:p>
            <a:pPr lvl="0" defTabSz="912813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- This </a:t>
            </a:r>
            <a:r>
              <a:rPr lang="en-US" sz="16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issue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follow </a:t>
            </a:r>
            <a:r>
              <a:rPr lang="en-US" sz="1600" dirty="0" err="1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SoC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pt-BR" sz="16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(P/N: 002.02753.005, DC: </a:t>
            </a:r>
            <a:r>
              <a:rPr lang="pt-BR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2309,Vendor</a:t>
            </a:r>
            <a:r>
              <a:rPr lang="pt-BR" sz="16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: AMLOGIC)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material </a:t>
            </a:r>
            <a:r>
              <a:rPr lang="en-US" sz="16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have issue.</a:t>
            </a:r>
            <a:endParaRPr lang="en-US" sz="1600" dirty="0" smtClean="0">
              <a:latin typeface="+mj-lt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92448" y="4793843"/>
            <a:ext cx="523353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mtClean="0">
                <a:solidFill>
                  <a:srgbClr val="008A3E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TV screen OK</a:t>
            </a:r>
            <a:endParaRPr lang="en-US" dirty="0">
              <a:solidFill>
                <a:srgbClr val="008A3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" y="97480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#8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7" name="out ok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640" end="2139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06397" y="2065468"/>
            <a:ext cx="4605632" cy="25906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897112" y="6231448"/>
            <a:ext cx="3095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Note: Please watching video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24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5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32139" y="757236"/>
            <a:ext cx="112868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1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Removed </a:t>
            </a:r>
            <a:r>
              <a:rPr lang="en-US" sz="1600" b="1" dirty="0" err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SoC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and measure HDMI block pin, result as table below:</a:t>
            </a:r>
            <a:endParaRPr lang="en-US" sz="1600" b="1" dirty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" name="標題 1"/>
          <p:cNvSpPr/>
          <p:nvPr/>
        </p:nvSpPr>
        <p:spPr>
          <a:xfrm>
            <a:off x="907983" y="147318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Component</a:t>
            </a:r>
            <a:r>
              <a:rPr kumimoji="0" lang="en-US" sz="3600" b="1" i="0" u="none" strike="noStrike" kern="1200" cap="none" spc="0" normalizeH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level - 1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3178" y="6161430"/>
            <a:ext cx="1160475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Measure impedance/VF HDMI pins of NG SoC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Did not find out any abnormality </a:t>
            </a:r>
            <a:endParaRPr lang="en-US" sz="1600" dirty="0"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7605512"/>
              </p:ext>
            </p:extLst>
          </p:nvPr>
        </p:nvGraphicFramePr>
        <p:xfrm>
          <a:off x="880551" y="1283859"/>
          <a:ext cx="10315979" cy="4641184"/>
        </p:xfrm>
        <a:graphic>
          <a:graphicData uri="http://schemas.openxmlformats.org/drawingml/2006/table">
            <a:tbl>
              <a:tblPr/>
              <a:tblGrid>
                <a:gridCol w="1432061">
                  <a:extLst>
                    <a:ext uri="{9D8B030D-6E8A-4147-A177-3AD203B41FA5}">
                      <a16:colId xmlns:a16="http://schemas.microsoft.com/office/drawing/2014/main" val="2344606767"/>
                    </a:ext>
                  </a:extLst>
                </a:gridCol>
                <a:gridCol w="3860800">
                  <a:extLst>
                    <a:ext uri="{9D8B030D-6E8A-4147-A177-3AD203B41FA5}">
                      <a16:colId xmlns:a16="http://schemas.microsoft.com/office/drawing/2014/main" val="600426406"/>
                    </a:ext>
                  </a:extLst>
                </a:gridCol>
                <a:gridCol w="1616363">
                  <a:extLst>
                    <a:ext uri="{9D8B030D-6E8A-4147-A177-3AD203B41FA5}">
                      <a16:colId xmlns:a16="http://schemas.microsoft.com/office/drawing/2014/main" val="3163768582"/>
                    </a:ext>
                  </a:extLst>
                </a:gridCol>
                <a:gridCol w="1154546">
                  <a:extLst>
                    <a:ext uri="{9D8B030D-6E8A-4147-A177-3AD203B41FA5}">
                      <a16:colId xmlns:a16="http://schemas.microsoft.com/office/drawing/2014/main" val="2301783201"/>
                    </a:ext>
                  </a:extLst>
                </a:gridCol>
                <a:gridCol w="1117201">
                  <a:extLst>
                    <a:ext uri="{9D8B030D-6E8A-4147-A177-3AD203B41FA5}">
                      <a16:colId xmlns:a16="http://schemas.microsoft.com/office/drawing/2014/main" val="3170669910"/>
                    </a:ext>
                  </a:extLst>
                </a:gridCol>
                <a:gridCol w="1135008">
                  <a:extLst>
                    <a:ext uri="{9D8B030D-6E8A-4147-A177-3AD203B41FA5}">
                      <a16:colId xmlns:a16="http://schemas.microsoft.com/office/drawing/2014/main" val="2492632473"/>
                    </a:ext>
                  </a:extLst>
                </a:gridCol>
              </a:tblGrid>
              <a:tr h="290074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SoC-U1 HDMI</a:t>
                      </a:r>
                      <a:r>
                        <a:rPr lang="en-US" sz="1400" b="1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 measurement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193185"/>
                  </a:ext>
                </a:extLst>
              </a:tr>
              <a:tr h="290074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SoC_PIN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OK SoC</a:t>
                      </a:r>
                      <a:r>
                        <a:rPr lang="en-US" sz="1200" b="1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Sample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NG SoC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sample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233461"/>
                  </a:ext>
                </a:extLst>
              </a:tr>
              <a:tr h="290074">
                <a:tc vMerge="1"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Impedance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VF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Impedance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VF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465104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data2 negative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8.81M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8.56M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0.767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7197252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C45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data2 positive output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8.71M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8.56M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0.767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5708328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E45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data1 positive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8.61M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8.57M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0.766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6982688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data1 negative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8.61M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8.56M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0.766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7249429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J41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data0 positive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8.65M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8.45M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0.764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4874502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J43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data0 negative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8.63M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8.43M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0.764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4350638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L43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clock positive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8.54M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8.33M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0.763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6950808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L45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clock negative output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8.64M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8.33M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0.763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864310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General purpose input/output bank H signal 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2.52M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0.71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2.69M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0.721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4214834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General purpose input/output bank H signal 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2.64M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0.75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2.70M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0.746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7946824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R43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General purpose input/output bank H signal 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2.49M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0.71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2.655M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0.724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0137364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R45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General purpose input/output bank H signal 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2.61M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0.74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2.694M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0.729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0406484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AG45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General purpose input/output bank H signal 4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2.91M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0.78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3.182M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0.788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1550330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-2" y="10507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#9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19512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-2" y="114223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#10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2139" y="909707"/>
            <a:ext cx="112868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2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Reball and do a swap verification </a:t>
            </a:r>
            <a:r>
              <a:rPr lang="en-US" sz="1600" b="1" dirty="0" err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SoC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en-US" sz="1600" b="1" dirty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3" name="標題 1"/>
          <p:cNvSpPr/>
          <p:nvPr/>
        </p:nvSpPr>
        <p:spPr>
          <a:xfrm>
            <a:off x="977260" y="141085"/>
            <a:ext cx="845279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lvl="0">
              <a:defRPr/>
            </a:pPr>
            <a:r>
              <a:rPr lang="en-US" sz="36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 level </a:t>
            </a: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- 2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2139" y="5885920"/>
            <a:ext cx="11859861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endParaRPr lang="en-US" sz="1600" b="1" dirty="0" smtClean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  <a:p>
            <a:r>
              <a:rPr lang="en-US" sz="1600" b="1" dirty="0" smtClean="0">
                <a:latin typeface="+mj-lt"/>
                <a:cs typeface="Arial" panose="020B0604020202020204" pitchFamily="34" charset="0"/>
              </a:rPr>
              <a:t>-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As </a:t>
            </a:r>
            <a:r>
              <a:rPr lang="en-US" sz="1600" dirty="0">
                <a:latin typeface="+mj-lt"/>
                <a:cs typeface="Arial" panose="020B0604020202020204" pitchFamily="34" charset="0"/>
              </a:rPr>
              <a:t>analyzed above this issue follow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U1-</a:t>
            </a:r>
            <a:r>
              <a:rPr lang="en-U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( </a:t>
            </a:r>
            <a:r>
              <a:rPr lang="en-US" sz="1600" dirty="0">
                <a:latin typeface="+mj-lt"/>
                <a:cs typeface="Arial" panose="020B0604020202020204" pitchFamily="34" charset="0"/>
              </a:rPr>
              <a:t>P/N: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002.2753.005, </a:t>
            </a:r>
            <a:r>
              <a:rPr lang="en-US" sz="1600" dirty="0">
                <a:latin typeface="+mj-lt"/>
                <a:cs typeface="Arial" panose="020B0604020202020204" pitchFamily="34" charset="0"/>
              </a:rPr>
              <a:t>DC: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2309</a:t>
            </a:r>
            <a:r>
              <a:rPr lang="pt-BR" sz="1600" dirty="0" smtClean="0">
                <a:cs typeface="Arial" panose="020B0604020202020204" pitchFamily="34" charset="0"/>
                <a:sym typeface="Wingdings" panose="05000000000000000000" pitchFamily="2" charset="2"/>
              </a:rPr>
              <a:t>,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+mj-lt"/>
                <a:cs typeface="Arial" panose="020B0604020202020204" pitchFamily="34" charset="0"/>
              </a:rPr>
              <a:t>Vendor: AMLOGIC )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component.</a:t>
            </a:r>
            <a:endParaRPr lang="en-US" sz="1600" dirty="0"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137325"/>
              </p:ext>
            </p:extLst>
          </p:nvPr>
        </p:nvGraphicFramePr>
        <p:xfrm>
          <a:off x="1727296" y="1732425"/>
          <a:ext cx="8413399" cy="3643198"/>
        </p:xfrm>
        <a:graphic>
          <a:graphicData uri="http://schemas.openxmlformats.org/drawingml/2006/table">
            <a:tbl>
              <a:tblPr/>
              <a:tblGrid>
                <a:gridCol w="4354675">
                  <a:extLst>
                    <a:ext uri="{9D8B030D-6E8A-4147-A177-3AD203B41FA5}">
                      <a16:colId xmlns:a16="http://schemas.microsoft.com/office/drawing/2014/main" val="2926310321"/>
                    </a:ext>
                  </a:extLst>
                </a:gridCol>
                <a:gridCol w="2029362">
                  <a:extLst>
                    <a:ext uri="{9D8B030D-6E8A-4147-A177-3AD203B41FA5}">
                      <a16:colId xmlns:a16="http://schemas.microsoft.com/office/drawing/2014/main" val="2437917943"/>
                    </a:ext>
                  </a:extLst>
                </a:gridCol>
                <a:gridCol w="2029362">
                  <a:extLst>
                    <a:ext uri="{9D8B030D-6E8A-4147-A177-3AD203B41FA5}">
                      <a16:colId xmlns:a16="http://schemas.microsoft.com/office/drawing/2014/main" val="1553023065"/>
                    </a:ext>
                  </a:extLst>
                </a:gridCol>
              </a:tblGrid>
              <a:tr h="82687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kern="1200" baseline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Check Screen HDMI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846357"/>
                  </a:ext>
                </a:extLst>
              </a:tr>
              <a:tr h="7040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OK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695847"/>
                  </a:ext>
                </a:extLst>
              </a:tr>
              <a:tr h="7040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+ NG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995434"/>
                  </a:ext>
                </a:extLst>
              </a:tr>
              <a:tr h="7040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NG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539471"/>
                  </a:ext>
                </a:extLst>
              </a:tr>
              <a:tr h="7040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broad + OK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8915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2379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/>
          <p:nvPr/>
        </p:nvSpPr>
        <p:spPr>
          <a:xfrm>
            <a:off x="949828" y="145926"/>
            <a:ext cx="828561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lvl="0">
              <a:defRPr/>
            </a:pPr>
            <a:r>
              <a:rPr lang="en-US" sz="36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0719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#11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8543" y="1083990"/>
            <a:ext cx="11072957" cy="321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1600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RD </a:t>
            </a:r>
            <a:r>
              <a:rPr lang="en-US" sz="16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Jerry and TE Jones have completed the following test verification. 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- Use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commands to move the selected item in the settings menu to verify this issue.(One per second)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- Use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the developed application to optimize item 1 and dynamically adjuset the test frequency. (Dynamically adjust time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endParaRPr lang="en-US" sz="16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b="1" smtClean="0">
                <a:solidFill>
                  <a:srgbClr val="0000FF"/>
                </a:solidFill>
              </a:rPr>
              <a:t>2. The </a:t>
            </a:r>
            <a:r>
              <a:rPr lang="en-US" sz="1600" b="1">
                <a:solidFill>
                  <a:srgbClr val="0000FF"/>
                </a:solidFill>
              </a:rPr>
              <a:t>conclusion as below:</a:t>
            </a:r>
          </a:p>
          <a:p>
            <a:pPr>
              <a:lnSpc>
                <a:spcPct val="150000"/>
              </a:lnSpc>
            </a:pPr>
            <a:r>
              <a:rPr lang="en-US" sz="1600" smtClean="0"/>
              <a:t>- The </a:t>
            </a:r>
            <a:r>
              <a:rPr lang="en-US" sz="1600"/>
              <a:t>frequency of this issue does not occur every time.</a:t>
            </a:r>
          </a:p>
          <a:p>
            <a:pPr>
              <a:lnSpc>
                <a:spcPct val="150000"/>
              </a:lnSpc>
            </a:pPr>
            <a:r>
              <a:rPr lang="en-US" sz="1600" smtClean="0"/>
              <a:t>- It </a:t>
            </a:r>
            <a:r>
              <a:rPr lang="en-US" sz="1600"/>
              <a:t>is not in the same location and is dynamically displayed in differnet positions on the screen</a:t>
            </a:r>
            <a:r>
              <a:rPr lang="en-US" sz="1600" smtClean="0"/>
              <a:t>.</a:t>
            </a:r>
            <a:endParaRPr lang="en-US" sz="1600"/>
          </a:p>
        </p:txBody>
      </p:sp>
      <p:sp>
        <p:nvSpPr>
          <p:cNvPr id="11" name="TextBox 10"/>
          <p:cNvSpPr txBox="1"/>
          <p:nvPr/>
        </p:nvSpPr>
        <p:spPr>
          <a:xfrm>
            <a:off x="171604" y="6064478"/>
            <a:ext cx="11286836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</a:t>
            </a: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: </a:t>
            </a:r>
            <a:r>
              <a:rPr lang="en-US"/>
              <a:t>FATP cannot be checked through software.</a:t>
            </a:r>
            <a:endParaRPr lang="en-US" sz="1600" dirty="0" smtClean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941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/>
          <p:nvPr/>
        </p:nvSpPr>
        <p:spPr>
          <a:xfrm>
            <a:off x="949829" y="147450"/>
            <a:ext cx="646697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Corrective</a:t>
            </a:r>
            <a:r>
              <a:rPr kumimoji="0" lang="en-US" sz="3600" b="1" i="0" u="none" strike="noStrike" kern="1200" cap="none" spc="0" normalizeH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Action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25487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#12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0276" y="698969"/>
            <a:ext cx="11072957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</a:p>
          <a:p>
            <a:pPr lv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/>
              <a:t>-  </a:t>
            </a:r>
            <a:r>
              <a:rPr lang="en-US" sz="2000" b="1" dirty="0"/>
              <a:t>Occur cause</a:t>
            </a:r>
            <a:r>
              <a:rPr lang="en-US" sz="2000" dirty="0"/>
              <a:t>: </a:t>
            </a:r>
            <a:r>
              <a:rPr lang="pt-BR" sz="2000" dirty="0" smtClean="0"/>
              <a:t>Follow U1 SoC (</a:t>
            </a:r>
            <a:r>
              <a:rPr lang="pt-BR" sz="2000" dirty="0"/>
              <a:t>P/N: </a:t>
            </a:r>
            <a:r>
              <a:rPr lang="pt-BR" sz="2000" dirty="0" smtClean="0"/>
              <a:t>002.02753.005, </a:t>
            </a:r>
            <a:r>
              <a:rPr lang="pt-BR" sz="2000" dirty="0"/>
              <a:t>DC: </a:t>
            </a:r>
            <a:r>
              <a:rPr lang="pt-BR" sz="2000" dirty="0" smtClean="0"/>
              <a:t>2309, </a:t>
            </a:r>
            <a:r>
              <a:rPr lang="pt-BR" sz="2000" dirty="0"/>
              <a:t>Vendor: AMLOGIC</a:t>
            </a:r>
            <a:r>
              <a:rPr lang="pt-BR" sz="2000" dirty="0" smtClean="0"/>
              <a:t>) have material issue</a:t>
            </a:r>
            <a:r>
              <a:rPr lang="en-US" sz="2000" dirty="0" smtClean="0"/>
              <a:t>.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-  </a:t>
            </a:r>
            <a:r>
              <a:rPr lang="en-US" sz="2000" b="1" dirty="0"/>
              <a:t>Escape cause</a:t>
            </a:r>
            <a:r>
              <a:rPr lang="en-US" sz="2000" dirty="0"/>
              <a:t>: </a:t>
            </a:r>
            <a:r>
              <a:rPr lang="en-US" sz="2000" dirty="0" smtClean="0"/>
              <a:t>FATP can’t cover issue.</a:t>
            </a:r>
            <a:endParaRPr lang="en-U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 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term: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Co-work with RD, TE team, how to cover this issue at FATP ,Owner :RD Jerry ,TE Jones.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Duedate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 09/28</a:t>
            </a:r>
          </a:p>
          <a:p>
            <a:pPr marL="285750" lvl="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On 09/27, after verify RD and TE confirm FATP can’t cover issue.</a:t>
            </a:r>
          </a:p>
          <a:p>
            <a:pPr marL="285750" lvl="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Send FA report and NG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SoC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material to vendor AMLOGIC for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futher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analyzing and taking action for this issue. Owner: SQE Naomi. Due date: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10/08.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868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16365</TotalTime>
  <Words>1247</Words>
  <Application>Microsoft Office PowerPoint</Application>
  <PresentationFormat>Widescreen</PresentationFormat>
  <Paragraphs>421</Paragraphs>
  <Slides>13</Slides>
  <Notes>13</Notes>
  <HiddenSlides>0</HiddenSlides>
  <MMClips>4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7" baseType="lpstr">
      <vt:lpstr>DejaVu Sans</vt:lpstr>
      <vt:lpstr>等线</vt:lpstr>
      <vt:lpstr>標楷體</vt:lpstr>
      <vt:lpstr>Microsoft JhengHei</vt:lpstr>
      <vt:lpstr>Microsoft JhengHei</vt:lpstr>
      <vt:lpstr>微软雅黑</vt:lpstr>
      <vt:lpstr>宋体</vt:lpstr>
      <vt:lpstr>思源黑体 CN Normal</vt:lpstr>
      <vt:lpstr>Arial</vt:lpstr>
      <vt:lpstr>Calibri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ZMY</dc:creator>
  <dc:description/>
  <cp:lastModifiedBy>阮氏姮</cp:lastModifiedBy>
  <cp:revision>1147</cp:revision>
  <dcterms:created xsi:type="dcterms:W3CDTF">2022-05-19T09:53:32Z</dcterms:created>
  <dcterms:modified xsi:type="dcterms:W3CDTF">2023-10-09T06:23:36Z</dcterms:modified>
  <dc:language>zh-TW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</vt:i4>
  </property>
  <property fmtid="{D5CDD505-2E9C-101B-9397-08002B2CF9AE}" pid="3" name="PresentationFormat">
    <vt:lpwstr>Widescreen</vt:lpwstr>
  </property>
  <property fmtid="{D5CDD505-2E9C-101B-9397-08002B2CF9AE}" pid="4" name="Slides">
    <vt:i4>15</vt:i4>
  </property>
</Properties>
</file>